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583363" cy="6583363"/>
  <p:notesSz cx="6858000" cy="9144000"/>
  <p:embeddedFontLst>
    <p:embeddedFont>
      <p:font typeface="Bebas Neue" panose="020B0606020202050201" pitchFamily="34" charset="0"/>
      <p:regular r:id="rId3"/>
    </p:embeddedFont>
    <p:embeddedFont>
      <p:font typeface="Poppins" panose="00000500000000000000" pitchFamily="2" charset="0"/>
      <p:regular r:id="rId4"/>
      <p:bold r:id="rId5"/>
      <p:italic r:id="rId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3" autoAdjust="0"/>
    <p:restoredTop sz="94660"/>
  </p:normalViewPr>
  <p:slideViewPr>
    <p:cSldViewPr snapToGrid="0">
      <p:cViewPr>
        <p:scale>
          <a:sx n="90" d="100"/>
          <a:sy n="90" d="100"/>
        </p:scale>
        <p:origin x="874" y="-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52" y="1077416"/>
            <a:ext cx="5595859" cy="2291986"/>
          </a:xfrm>
        </p:spPr>
        <p:txBody>
          <a:bodyPr anchor="b"/>
          <a:lstStyle>
            <a:lvl1pPr algn="ctr">
              <a:defRPr sz="432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21" y="3457790"/>
            <a:ext cx="4937522" cy="1589455"/>
          </a:xfrm>
        </p:spPr>
        <p:txBody>
          <a:bodyPr/>
          <a:lstStyle>
            <a:lvl1pPr marL="0" indent="0" algn="ctr">
              <a:buNone/>
              <a:defRPr sz="1728"/>
            </a:lvl1pPr>
            <a:lvl2pPr marL="329184" indent="0" algn="ctr">
              <a:buNone/>
              <a:defRPr sz="1440"/>
            </a:lvl2pPr>
            <a:lvl3pPr marL="658368" indent="0" algn="ctr">
              <a:buNone/>
              <a:defRPr sz="1296"/>
            </a:lvl3pPr>
            <a:lvl4pPr marL="987552" indent="0" algn="ctr">
              <a:buNone/>
              <a:defRPr sz="1152"/>
            </a:lvl4pPr>
            <a:lvl5pPr marL="1316736" indent="0" algn="ctr">
              <a:buNone/>
              <a:defRPr sz="1152"/>
            </a:lvl5pPr>
            <a:lvl6pPr marL="1645920" indent="0" algn="ctr">
              <a:buNone/>
              <a:defRPr sz="1152"/>
            </a:lvl6pPr>
            <a:lvl7pPr marL="1975104" indent="0" algn="ctr">
              <a:buNone/>
              <a:defRPr sz="1152"/>
            </a:lvl7pPr>
            <a:lvl8pPr marL="2304288" indent="0" algn="ctr">
              <a:buNone/>
              <a:defRPr sz="1152"/>
            </a:lvl8pPr>
            <a:lvl9pPr marL="2633472" indent="0" algn="ctr">
              <a:buNone/>
              <a:defRPr sz="115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48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62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1219" y="350503"/>
            <a:ext cx="1419538" cy="557909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2607" y="350503"/>
            <a:ext cx="4176321" cy="557909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2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38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78" y="1641271"/>
            <a:ext cx="5678151" cy="2738496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178" y="4405674"/>
            <a:ext cx="5678151" cy="1440110"/>
          </a:xfrm>
        </p:spPr>
        <p:txBody>
          <a:bodyPr/>
          <a:lstStyle>
            <a:lvl1pPr marL="0" indent="0">
              <a:buNone/>
              <a:defRPr sz="1728">
                <a:solidFill>
                  <a:schemeClr val="tx1">
                    <a:tint val="82000"/>
                  </a:schemeClr>
                </a:solidFill>
              </a:defRPr>
            </a:lvl1pPr>
            <a:lvl2pPr marL="329184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2pPr>
            <a:lvl3pPr marL="658368" indent="0">
              <a:buNone/>
              <a:defRPr sz="1296">
                <a:solidFill>
                  <a:schemeClr val="tx1">
                    <a:tint val="82000"/>
                  </a:schemeClr>
                </a:solidFill>
              </a:defRPr>
            </a:lvl3pPr>
            <a:lvl4pPr marL="987552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4pPr>
            <a:lvl5pPr marL="1316736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5pPr>
            <a:lvl6pPr marL="1645920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6pPr>
            <a:lvl7pPr marL="1975104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7pPr>
            <a:lvl8pPr marL="2304288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8pPr>
            <a:lvl9pPr marL="2633472" indent="0">
              <a:buNone/>
              <a:defRPr sz="115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09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606" y="1752516"/>
            <a:ext cx="2797929" cy="41770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2828" y="1752516"/>
            <a:ext cx="2797929" cy="41770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61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3" y="350505"/>
            <a:ext cx="5678151" cy="127247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464" y="1613839"/>
            <a:ext cx="2785071" cy="790917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464" y="2404756"/>
            <a:ext cx="2785071" cy="35370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828" y="1613839"/>
            <a:ext cx="2798787" cy="790917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32828" y="2404756"/>
            <a:ext cx="2798787" cy="35370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09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342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62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438891"/>
            <a:ext cx="2123306" cy="1536118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8787" y="947884"/>
            <a:ext cx="3332828" cy="4678455"/>
          </a:xfrm>
        </p:spPr>
        <p:txBody>
          <a:bodyPr/>
          <a:lstStyle>
            <a:lvl1pPr>
              <a:defRPr sz="2304"/>
            </a:lvl1pPr>
            <a:lvl2pPr>
              <a:defRPr sz="2016"/>
            </a:lvl2pPr>
            <a:lvl3pPr>
              <a:defRPr sz="1728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1975009"/>
            <a:ext cx="2123306" cy="3658948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96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438891"/>
            <a:ext cx="2123306" cy="1536118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98787" y="947884"/>
            <a:ext cx="3332828" cy="4678455"/>
          </a:xfrm>
        </p:spPr>
        <p:txBody>
          <a:bodyPr anchor="t"/>
          <a:lstStyle>
            <a:lvl1pPr marL="0" indent="0">
              <a:buNone/>
              <a:defRPr sz="2304"/>
            </a:lvl1pPr>
            <a:lvl2pPr marL="329184" indent="0">
              <a:buNone/>
              <a:defRPr sz="2016"/>
            </a:lvl2pPr>
            <a:lvl3pPr marL="658368" indent="0">
              <a:buNone/>
              <a:defRPr sz="1728"/>
            </a:lvl3pPr>
            <a:lvl4pPr marL="987552" indent="0">
              <a:buNone/>
              <a:defRPr sz="1440"/>
            </a:lvl4pPr>
            <a:lvl5pPr marL="1316736" indent="0">
              <a:buNone/>
              <a:defRPr sz="1440"/>
            </a:lvl5pPr>
            <a:lvl6pPr marL="1645920" indent="0">
              <a:buNone/>
              <a:defRPr sz="1440"/>
            </a:lvl6pPr>
            <a:lvl7pPr marL="1975104" indent="0">
              <a:buNone/>
              <a:defRPr sz="1440"/>
            </a:lvl7pPr>
            <a:lvl8pPr marL="2304288" indent="0">
              <a:buNone/>
              <a:defRPr sz="1440"/>
            </a:lvl8pPr>
            <a:lvl9pPr marL="2633472" indent="0">
              <a:buNone/>
              <a:defRPr sz="144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1975009"/>
            <a:ext cx="2123306" cy="3658948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27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606" y="350505"/>
            <a:ext cx="5678151" cy="1272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606" y="1752516"/>
            <a:ext cx="5678151" cy="4177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606" y="6101804"/>
            <a:ext cx="1481257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573EBD-C034-47FA-809E-4DD7E90641F1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739" y="6101804"/>
            <a:ext cx="2221885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500" y="6101804"/>
            <a:ext cx="1481257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B1567A-9E37-46A4-87C8-5AB78F692C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31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58368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" indent="-164592" algn="l" defTabSz="658368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512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8880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064" indent="-164592" algn="l" defTabSz="658368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368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552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736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104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288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472" algn="l" defTabSz="658368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zialwissenschaften-stuttgart.de/forschung/modellprojekt-buerger-verwaltungs-kommunikation" TargetMode="External"/><Relationship Id="rId2" Type="http://schemas.openxmlformats.org/officeDocument/2006/relationships/hyperlink" Target="https://www.sozialwissenschaften-stuttgart.de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7EE400BC-7F28-5247-5D86-ACEB8B51DCA0}"/>
              </a:ext>
            </a:extLst>
          </p:cNvPr>
          <p:cNvSpPr/>
          <p:nvPr/>
        </p:nvSpPr>
        <p:spPr>
          <a:xfrm>
            <a:off x="0" y="2071828"/>
            <a:ext cx="6583363" cy="4502512"/>
          </a:xfrm>
          <a:prstGeom prst="roundRect">
            <a:avLst>
              <a:gd name="adj" fmla="val 10726"/>
            </a:avLst>
          </a:prstGeom>
          <a:solidFill>
            <a:srgbClr val="F4FB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9B0D8B64-BF1B-CAA4-1231-EF2FF8EFBF78}"/>
              </a:ext>
            </a:extLst>
          </p:cNvPr>
          <p:cNvSpPr/>
          <p:nvPr/>
        </p:nvSpPr>
        <p:spPr>
          <a:xfrm>
            <a:off x="2774" y="4114589"/>
            <a:ext cx="6583363" cy="23781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war Teil des Forschungsprojektes „Analyse der Informationsübermittlung und Kommunikationswege in kleinen Kommunen des Ländlichen Raums – Wege, Methoden, Wirkungen“ (kurz: Bürger-Verwaltungs-Kommunikation), gefördert durch das Ministerium für Ernährung, Ländlichen Raum und Verbraucherschutz Baden-Württemberg, durchgeführt vom Institut für Angewandte Sozialwissenschaften, Stuttgart. Die Umfrage aus diesem Modellprojekt </a:t>
            </a:r>
            <a:r>
              <a:rPr lang="de-DE" sz="10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steht nun allen Kommunen zur Verfügung. </a:t>
            </a:r>
            <a: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</a:t>
            </a:r>
            <a: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Der Fragenkatalog wurde auf &lt;unsere Kommune&gt; angepasst.]</a:t>
            </a:r>
            <a:br>
              <a:rPr lang="de-DE" sz="10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</a:b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Weitere  Informationen </a:t>
            </a:r>
            <a:r>
              <a:rPr lang="de-DE" sz="10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zum Forschungsprojekt </a:t>
            </a: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finden Sie auf unserer Homepage unter </a:t>
            </a:r>
            <a:r>
              <a:rPr lang="de-DE" sz="8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https://www.sozialwissenschaften-stuttgart.de/</a:t>
            </a:r>
            <a:r>
              <a:rPr lang="de-DE" sz="800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</a:t>
            </a:r>
            <a:r>
              <a:rPr lang="de-DE" sz="8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/modellprojekt-buerger-verwaltungs-kommunikation</a:t>
            </a:r>
            <a:endParaRPr lang="de-DE" sz="800" dirty="0">
              <a:solidFill>
                <a:srgbClr val="BFE7F9"/>
              </a:solidFill>
              <a:effectLst/>
              <a:latin typeface="Poppins" panose="00000500000000000000" pitchFamily="50" charset="0"/>
              <a:ea typeface="Aptos" panose="020B0004020202020204" pitchFamily="34" charset="0"/>
              <a:cs typeface="Poppins" panose="00000500000000000000" pitchFamily="50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26ACD71-8A5B-2563-44B3-82357B2A3F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948" y="159759"/>
            <a:ext cx="64951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kern="0" dirty="0">
                <a:solidFill>
                  <a:srgbClr val="34495E"/>
                </a:solidFill>
                <a:effectLst/>
                <a:latin typeface="Bebas Neue" panose="020B0606020202050201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Schon informiert?</a:t>
            </a:r>
            <a:endParaRPr lang="de-DE" sz="4000" b="1" kern="0" dirty="0">
              <a:solidFill>
                <a:srgbClr val="34495E"/>
              </a:solidFill>
              <a:effectLst/>
              <a:latin typeface="Bebas Neue" panose="020B0606020202050201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627153-3C10-8163-7306-CF9B515B31B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003573"/>
            <a:ext cx="649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kern="0" dirty="0">
                <a:solidFill>
                  <a:srgbClr val="34495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de-DE" sz="2400" kern="0" dirty="0">
                <a:solidFill>
                  <a:srgbClr val="34495E"/>
                </a:solidFill>
                <a:effectLst/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ir machen eine Umfrage</a:t>
            </a:r>
            <a:endParaRPr lang="de-DE" sz="1400" kern="0" dirty="0">
              <a:solidFill>
                <a:srgbClr val="34495E"/>
              </a:solidFill>
              <a:effectLst/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6B85D00-47D6-F29F-E330-062A8EAB78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88982" y="1589528"/>
            <a:ext cx="3155205" cy="1755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7EB47E3A-2EB7-3645-8F84-B400CAFBE6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9712320">
            <a:off x="5952170" y="3207072"/>
            <a:ext cx="391340" cy="585562"/>
          </a:xfrm>
          <a:prstGeom prst="triangle">
            <a:avLst>
              <a:gd name="adj" fmla="val 4586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9FD9F94-61B8-141C-4C38-23636823F4D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346667" y="1735640"/>
            <a:ext cx="2637982" cy="147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2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Wie informieren Sie sich? Welche Kommunikationskanäle nutzen Sie? Welche nicht und warum? Wie zufrieden sind Sie mit den zur Verfügung gestellten Informationen? Was können wir besser machen?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1D9FDBE-F76C-055E-85E0-34B28E058D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39176" y="1904678"/>
            <a:ext cx="2952506" cy="1755842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Gleichschenkliges Dreieck 22">
            <a:extLst>
              <a:ext uri="{FF2B5EF4-FFF2-40B4-BE49-F238E27FC236}">
                <a16:creationId xmlns:a16="http://schemas.microsoft.com/office/drawing/2014/main" id="{415D4DF5-5FCC-A378-BADF-94A30FE83F0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339176" y="3181256"/>
            <a:ext cx="580844" cy="869116"/>
          </a:xfrm>
          <a:prstGeom prst="triangle">
            <a:avLst>
              <a:gd name="adj" fmla="val 100000"/>
            </a:avLst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C4B3FE9-8C12-C3E1-6800-075CB75B0D4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24938" y="2022840"/>
            <a:ext cx="2362244" cy="61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3200" kern="100" dirty="0">
                <a:solidFill>
                  <a:schemeClr val="bg1"/>
                </a:solidFill>
                <a:effectLst/>
                <a:latin typeface="Bebas Neue" panose="020B0606020202050201" pitchFamily="34" charset="0"/>
                <a:ea typeface="Aptos" panose="020B0004020202020204" pitchFamily="34" charset="0"/>
                <a:cs typeface="Poppins" panose="00000500000000000000" pitchFamily="50" charset="0"/>
              </a:rPr>
              <a:t>Machen Sie mit!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8132B6D-FE1F-0645-625D-55A19E58A1A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472287" y="2668215"/>
            <a:ext cx="259328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050" b="1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Nehmen Sie digital an der Umfrage teil. Den Link finden Sie in der Beschreibung.</a:t>
            </a:r>
            <a:endParaRPr lang="de-DE" sz="1050" i="1" kern="100" dirty="0">
              <a:solidFill>
                <a:srgbClr val="BFE7F9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C55ED74-D7C2-997D-8837-B9A353BDE41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07044" y="3318589"/>
            <a:ext cx="2216770" cy="224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8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läuft bis zum </a:t>
            </a:r>
            <a:r>
              <a:rPr lang="de-DE" sz="800" i="1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[xx.xx.2025].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9EED02C-B241-6192-77C7-ADA848D4EDD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35564" y="2967220"/>
            <a:ext cx="8322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800" dirty="0">
                <a:solidFill>
                  <a:srgbClr val="212E3B"/>
                </a:solidFill>
                <a:latin typeface="Bebas Neue" panose="020B0606020202050201" pitchFamily="34" charset="0"/>
              </a:rPr>
              <a:t>?!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A0675A6-8980-478F-DAD6-4FF76EF50CF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8361" y="1186331"/>
            <a:ext cx="7008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>
                <a:solidFill>
                  <a:srgbClr val="212E3B"/>
                </a:solidFill>
                <a:latin typeface="Bebas Neue" panose="020B0606020202050201" pitchFamily="34" charset="0"/>
              </a:rPr>
              <a:t>!!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DCA6E9E-2F94-4013-86AF-C9C0ECA46685}"/>
              </a:ext>
            </a:extLst>
          </p:cNvPr>
          <p:cNvSpPr/>
          <p:nvPr/>
        </p:nvSpPr>
        <p:spPr>
          <a:xfrm>
            <a:off x="4122" y="5791200"/>
            <a:ext cx="6583362" cy="786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BA8A31AE-1130-1936-1EA0-0D00D06E1D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7" y="6123280"/>
            <a:ext cx="2945525" cy="33842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13A94B19-15AA-AE4E-B0D6-C0E41E7D82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719" y="5948995"/>
            <a:ext cx="496526" cy="51270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4BBDA71-039E-F800-E5F4-4D2B4A89FC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3470" y="5854614"/>
            <a:ext cx="771515" cy="62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8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170</Words>
  <Application>Microsoft Office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Poppins</vt:lpstr>
      <vt:lpstr>Arial</vt:lpstr>
      <vt:lpstr>Aptos Display</vt:lpstr>
      <vt:lpstr>Aptos</vt:lpstr>
      <vt:lpstr>Bebas Neue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Jacob Spegel</dc:creator>
  <cp:lastModifiedBy>SH</cp:lastModifiedBy>
  <cp:revision>3</cp:revision>
  <dcterms:created xsi:type="dcterms:W3CDTF">2024-07-05T08:27:57Z</dcterms:created>
  <dcterms:modified xsi:type="dcterms:W3CDTF">2025-04-30T10:35:02Z</dcterms:modified>
</cp:coreProperties>
</file>